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34"/>
  </p:notesMasterIdLst>
  <p:handoutMasterIdLst>
    <p:handoutMasterId r:id="rId35"/>
  </p:handoutMasterIdLst>
  <p:sldIdLst>
    <p:sldId id="269" r:id="rId3"/>
    <p:sldId id="275" r:id="rId4"/>
    <p:sldId id="280" r:id="rId5"/>
    <p:sldId id="281" r:id="rId6"/>
    <p:sldId id="282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83" r:id="rId16"/>
    <p:sldId id="293" r:id="rId17"/>
    <p:sldId id="294" r:id="rId18"/>
    <p:sldId id="295" r:id="rId19"/>
    <p:sldId id="28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/>
              <a:t>암호인재 </a:t>
            </a:r>
            <a:r>
              <a:rPr lang="ko-KR" altLang="en-US" sz="4400" dirty="0"/>
              <a:t>인력양성 </a:t>
            </a:r>
            <a:r>
              <a:rPr lang="en-US" altLang="ko-KR" sz="4400" dirty="0"/>
              <a:t>1</a:t>
            </a:r>
            <a:r>
              <a:rPr lang="ko-KR" altLang="en-US" sz="4400" dirty="0"/>
              <a:t>차 교육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정보컴퓨터공학과 </a:t>
            </a:r>
            <a:r>
              <a:rPr lang="ko-KR" altLang="en-US" dirty="0" err="1"/>
              <a:t>권혁동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en-US" altLang="ko-KR" dirty="0" err="1"/>
              <a:t>Vigenere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C7D65-78B8-4DE8-8E5E-B8E9B0BC6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1668840"/>
            <a:ext cx="9229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en-US" altLang="ko-KR" dirty="0" err="1"/>
              <a:t>Vigenere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E7A41-7578-4D02-AC0A-AD122E28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164234"/>
            <a:ext cx="9124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DF0DD-1712-4832-B7E8-117DAE74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Enigma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15126-926E-4CA4-84F6-A64F8FCAD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Vigenere</a:t>
            </a:r>
            <a:r>
              <a:rPr lang="en-US" altLang="ko-KR" dirty="0"/>
              <a:t> </a:t>
            </a:r>
            <a:r>
              <a:rPr lang="ko-KR" altLang="en-US" dirty="0"/>
              <a:t>암호와 비슷한 원리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폴란드 수학자 </a:t>
            </a:r>
            <a:r>
              <a:rPr lang="en-US" altLang="ko-KR" dirty="0"/>
              <a:t>Marian Rejewski</a:t>
            </a:r>
            <a:r>
              <a:rPr lang="ko-KR" altLang="en-US" dirty="0"/>
              <a:t>가 최초로 해석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1932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Alan Turing</a:t>
            </a:r>
            <a:r>
              <a:rPr lang="ko-KR" altLang="en-US" dirty="0"/>
              <a:t>이 독일군의 암호를 해석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 대전 중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4F6AE-923C-4FC0-8546-4264A5B5A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97" y="1231434"/>
            <a:ext cx="3732983" cy="49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DF0DD-1712-4832-B7E8-117DAE74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Navajo code talkers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15126-926E-4CA4-84F6-A64F8FCAD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아메리카 대륙 원주민 </a:t>
            </a:r>
            <a:r>
              <a:rPr lang="ko-KR" altLang="en-US" dirty="0" err="1"/>
              <a:t>나바호족으로</a:t>
            </a:r>
            <a:r>
              <a:rPr lang="ko-KR" altLang="en-US" dirty="0"/>
              <a:t> 구성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암호통신병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 대전</a:t>
            </a:r>
            <a:r>
              <a:rPr lang="en-US" altLang="ko-KR" dirty="0"/>
              <a:t>, </a:t>
            </a:r>
            <a:r>
              <a:rPr lang="ko-KR" altLang="en-US" dirty="0"/>
              <a:t>한국 전쟁에 참전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b="1" dirty="0" err="1"/>
              <a:t>나바호족</a:t>
            </a:r>
            <a:r>
              <a:rPr lang="ko-KR" altLang="en-US" b="1" dirty="0"/>
              <a:t> 언어가 복잡하고 유명하지 않음</a:t>
            </a:r>
            <a:endParaRPr lang="en-US" altLang="ko-KR" b="1" dirty="0"/>
          </a:p>
          <a:p>
            <a:pPr>
              <a:lnSpc>
                <a:spcPct val="170000"/>
              </a:lnSpc>
            </a:pPr>
            <a:r>
              <a:rPr lang="en-US" altLang="ko-KR" dirty="0"/>
              <a:t>1968</a:t>
            </a:r>
            <a:r>
              <a:rPr lang="ko-KR" altLang="en-US" dirty="0"/>
              <a:t>년 미국 정부가 존재를 인정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년 클린턴 행정부가 훈장 수여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C477E-6763-44B4-AA53-ED04349F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81" y="3014488"/>
            <a:ext cx="4095099" cy="31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Shannon</a:t>
            </a:r>
            <a:r>
              <a:rPr lang="ko-KR" altLang="en-US" dirty="0"/>
              <a:t>의 암호 이론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8648947" cy="505777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정보이론의 아버지</a:t>
            </a:r>
            <a:r>
              <a:rPr lang="en-US" altLang="ko-KR" dirty="0"/>
              <a:t>, </a:t>
            </a:r>
            <a:r>
              <a:rPr lang="ko-KR" altLang="en-US" dirty="0"/>
              <a:t>암호학의 아버지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Communication Theory of Secrecy System(1949)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현대 암호와 증명 가능한 안전성의 개념을 정립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정보이론을 확립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혼돈</a:t>
            </a:r>
            <a:r>
              <a:rPr lang="en-US" altLang="ko-KR" dirty="0"/>
              <a:t>(Confusion)</a:t>
            </a:r>
            <a:r>
              <a:rPr lang="ko-KR" altLang="en-US" dirty="0"/>
              <a:t>과 확산</a:t>
            </a:r>
            <a:r>
              <a:rPr lang="en-US" altLang="ko-KR" dirty="0"/>
              <a:t>(Diffusion)</a:t>
            </a:r>
            <a:r>
              <a:rPr lang="ko-KR" altLang="en-US" dirty="0"/>
              <a:t> 정의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블록암호의 설계 근간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59392-4D69-4D12-88A9-E9930DB2C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0" y="1776412"/>
            <a:ext cx="2705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14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Shannon</a:t>
            </a:r>
            <a:r>
              <a:rPr lang="ko-KR" altLang="en-US" dirty="0"/>
              <a:t>의 암호 이론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8160" cy="5057775"/>
              </a:xfrm>
            </p:spPr>
            <p:txBody>
              <a:bodyPr anchor="ctr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FF0000"/>
                    </a:solidFill>
                  </a:rPr>
                  <a:t>완전 보안성 이론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암호문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가 주어질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그에 대한 </a:t>
                </a:r>
                <a:r>
                  <a:rPr lang="ko-KR" altLang="en-US" dirty="0" err="1"/>
                  <a:t>평문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를 골라낼 확률</a:t>
                </a:r>
                <a:br>
                  <a:rPr lang="en-US" altLang="ko-KR" dirty="0"/>
                </a:br>
                <a:r>
                  <a:rPr lang="en-US" altLang="ko-KR" dirty="0"/>
                  <a:t>= </a:t>
                </a:r>
                <a:r>
                  <a:rPr lang="ko-KR" altLang="en-US" dirty="0"/>
                  <a:t>무작위로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를 선택할 확률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𝑠𝑢𝑐h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pc="-100" dirty="0"/>
                  <a:t>‘</a:t>
                </a:r>
                <a:r>
                  <a:rPr lang="ko-KR" altLang="en-US" spc="-100" dirty="0"/>
                  <a:t>키 공간 </a:t>
                </a:r>
                <a:r>
                  <a:rPr lang="en-US" altLang="ko-KR" spc="-100" dirty="0"/>
                  <a:t>= </a:t>
                </a:r>
                <a:r>
                  <a:rPr lang="ko-KR" altLang="en-US" spc="-100" dirty="0" err="1"/>
                  <a:t>평문</a:t>
                </a:r>
                <a:r>
                  <a:rPr lang="ko-KR" altLang="en-US" spc="-100" dirty="0"/>
                  <a:t> 공간 </a:t>
                </a:r>
                <a:r>
                  <a:rPr lang="en-US" altLang="ko-KR" spc="-100" dirty="0"/>
                  <a:t>= </a:t>
                </a:r>
                <a:r>
                  <a:rPr lang="ko-KR" altLang="en-US" spc="-100" dirty="0"/>
                  <a:t>암호문 공간</a:t>
                </a:r>
                <a:r>
                  <a:rPr lang="en-US" altLang="ko-KR" spc="-100" dirty="0"/>
                  <a:t>’</a:t>
                </a:r>
                <a:r>
                  <a:rPr lang="ko-KR" altLang="en-US" spc="-100" dirty="0"/>
                  <a:t> 시스템이 완전 보안성을 가질 필요충분조건</a:t>
                </a:r>
                <a:endParaRPr lang="en-US" altLang="ko-KR" spc="-1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키는 무작위로 선택하고 서로 다른 키가 같은 </a:t>
                </a:r>
                <a:r>
                  <a:rPr lang="ko-KR" altLang="en-US" dirty="0" err="1"/>
                  <a:t>평문을</a:t>
                </a:r>
                <a:r>
                  <a:rPr lang="ko-KR" altLang="en-US" dirty="0"/>
                  <a:t> 같은 암호문으로 변환하지 않음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8160" cy="5057775"/>
              </a:xfrm>
              <a:blipFill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35A4F2-3915-4852-B87C-310DDCC6DA5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F6823-048A-4E99-99C7-C24D140E05F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1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Shannon</a:t>
            </a:r>
            <a:r>
              <a:rPr lang="ko-KR" altLang="en-US" dirty="0"/>
              <a:t>의 암호 이론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8160" cy="505777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완전보안성을 가지지 않은 암호 시스템의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깨뜨리는 방법이 일정 수준 이상의 노력이 필요하다 가정하면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이것을 어떻게 보장할 수 있는 것인가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</a:rPr>
              <a:t>1: </a:t>
            </a:r>
            <a:r>
              <a:rPr lang="ko-KR" altLang="en-US" b="1" dirty="0">
                <a:solidFill>
                  <a:srgbClr val="FF0000"/>
                </a:solidFill>
              </a:rPr>
              <a:t>모든 알려진 공격 방법에 대해 많은 자원 소모가 필요함을 입증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소비되는 자원</a:t>
            </a:r>
            <a:r>
              <a:rPr lang="en-US" altLang="ko-KR" dirty="0"/>
              <a:t>, </a:t>
            </a:r>
            <a:r>
              <a:rPr lang="ko-KR" altLang="en-US" dirty="0"/>
              <a:t>계산에 드는 노력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</a:rPr>
              <a:t>2: </a:t>
            </a:r>
            <a:r>
              <a:rPr lang="ko-KR" altLang="en-US" b="1" dirty="0">
                <a:solidFill>
                  <a:srgbClr val="FF0000"/>
                </a:solidFill>
              </a:rPr>
              <a:t>알려진 매우 어려운 문제로 환원</a:t>
            </a:r>
            <a:r>
              <a:rPr lang="en-US" altLang="ko-KR" b="1" dirty="0">
                <a:solidFill>
                  <a:srgbClr val="FF0000"/>
                </a:solidFill>
              </a:rPr>
              <a:t>(reduction)</a:t>
            </a:r>
            <a:r>
              <a:rPr lang="ko-KR" altLang="en-US" b="1" dirty="0">
                <a:solidFill>
                  <a:srgbClr val="FF0000"/>
                </a:solidFill>
              </a:rPr>
              <a:t>이 가능함을 입증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은 주로 비밀키</a:t>
            </a:r>
            <a:r>
              <a:rPr lang="en-US" altLang="ko-KR" dirty="0"/>
              <a:t>, 2</a:t>
            </a:r>
            <a:r>
              <a:rPr lang="ko-KR" altLang="en-US" dirty="0"/>
              <a:t>는 주로 공개키 암호에서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5A4F2-3915-4852-B87C-310DDCC6DA5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F6823-048A-4E99-99C7-C24D140E05F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386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Shannon</a:t>
            </a:r>
            <a:r>
              <a:rPr lang="ko-KR" altLang="en-US" dirty="0"/>
              <a:t>의 암호 이론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8160" cy="5057775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혼돈과 확산을 반복하면 암호를 안전하게 구성할 수 있음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혼돈</a:t>
            </a:r>
            <a:r>
              <a:rPr lang="en-US" altLang="ko-KR" dirty="0"/>
              <a:t>: </a:t>
            </a:r>
            <a:r>
              <a:rPr lang="ko-KR" altLang="en-US" dirty="0"/>
              <a:t>암호문의 통계량은 </a:t>
            </a:r>
            <a:r>
              <a:rPr lang="ko-KR" altLang="en-US" dirty="0" err="1"/>
              <a:t>평문에</a:t>
            </a:r>
            <a:r>
              <a:rPr lang="ko-KR" altLang="en-US" dirty="0"/>
              <a:t> 영향을 받지만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공격자가 활용할 수 없을 정도로 복잡해야 함 </a:t>
            </a:r>
            <a:r>
              <a:rPr lang="en-US" altLang="ko-KR" dirty="0"/>
              <a:t>-&gt; </a:t>
            </a:r>
            <a:r>
              <a:rPr lang="ko-KR" altLang="en-US" dirty="0"/>
              <a:t>대치</a:t>
            </a:r>
            <a:r>
              <a:rPr lang="en-US" altLang="ko-KR" dirty="0"/>
              <a:t>(substitution)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확산</a:t>
            </a:r>
            <a:r>
              <a:rPr lang="en-US" altLang="ko-KR" dirty="0"/>
              <a:t>: </a:t>
            </a:r>
            <a:r>
              <a:rPr lang="ko-KR" altLang="en-US" dirty="0" err="1"/>
              <a:t>평문의</a:t>
            </a:r>
            <a:r>
              <a:rPr lang="ko-KR" altLang="en-US" dirty="0"/>
              <a:t> 각 비트와 키의 각 비트는</a:t>
            </a:r>
            <a:br>
              <a:rPr lang="en-US" altLang="ko-KR" dirty="0"/>
            </a:br>
            <a:r>
              <a:rPr lang="ko-KR" altLang="en-US" dirty="0"/>
              <a:t>암호문의 많은 비트에 영향을 주어야 함 </a:t>
            </a:r>
            <a:r>
              <a:rPr lang="en-US" altLang="ko-KR" dirty="0"/>
              <a:t>-&gt; </a:t>
            </a:r>
            <a:r>
              <a:rPr lang="ko-KR" altLang="en-US" dirty="0"/>
              <a:t>변환</a:t>
            </a:r>
            <a:r>
              <a:rPr lang="en-US" altLang="ko-KR" dirty="0"/>
              <a:t>(permutation)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5A4F2-3915-4852-B87C-310DDCC6DA5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F6823-048A-4E99-99C7-C24D140E05FB}"/>
              </a:ext>
            </a:extLst>
          </p:cNvPr>
          <p:cNvSpPr txBox="1"/>
          <p:nvPr/>
        </p:nvSpPr>
        <p:spPr>
          <a:xfrm>
            <a:off x="5670958" y="29990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30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ko-KR" altLang="en-US" dirty="0"/>
              <a:t>현대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19318" cy="5057775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ko-KR" altLang="en-US" dirty="0"/>
              <a:t>고대 암호는 암호화 방식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만 알면 복호화 가능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근대 암호는 초기 </a:t>
            </a:r>
            <a:r>
              <a:rPr lang="ko-KR" altLang="en-US" dirty="0" err="1"/>
              <a:t>설정값을</a:t>
            </a:r>
            <a:r>
              <a:rPr lang="ko-KR" altLang="en-US" dirty="0"/>
              <a:t> 알면 획득 가능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에니그마의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200</a:t>
            </a:r>
            <a:r>
              <a:rPr lang="ko-KR" altLang="en-US" dirty="0"/>
              <a:t>만개</a:t>
            </a:r>
            <a:r>
              <a:rPr lang="en-US" altLang="ko-KR" dirty="0"/>
              <a:t>, </a:t>
            </a:r>
            <a:r>
              <a:rPr lang="ko-KR" altLang="en-US" dirty="0"/>
              <a:t>컴퓨터로 전수조사 가능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현대 암호는 암호화 방식</a:t>
            </a:r>
            <a:r>
              <a:rPr lang="en-US" altLang="ko-KR" b="1" dirty="0"/>
              <a:t>(</a:t>
            </a:r>
            <a:r>
              <a:rPr lang="ko-KR" altLang="en-US" b="1" dirty="0"/>
              <a:t>알고리즘</a:t>
            </a:r>
            <a:r>
              <a:rPr lang="en-US" altLang="ko-KR" b="1" dirty="0"/>
              <a:t>)</a:t>
            </a:r>
            <a:r>
              <a:rPr lang="ko-KR" altLang="en-US" b="1" dirty="0"/>
              <a:t>과 초기 </a:t>
            </a:r>
            <a:r>
              <a:rPr lang="ko-KR" altLang="en-US" b="1" dirty="0" err="1"/>
              <a:t>설정값</a:t>
            </a:r>
            <a:r>
              <a:rPr lang="en-US" altLang="ko-KR" b="1" dirty="0"/>
              <a:t>(</a:t>
            </a:r>
            <a:r>
              <a:rPr lang="ko-KR" altLang="en-US" b="1" dirty="0"/>
              <a:t>키</a:t>
            </a:r>
            <a:r>
              <a:rPr lang="en-US" altLang="ko-KR" b="1" dirty="0"/>
              <a:t>)</a:t>
            </a:r>
            <a:r>
              <a:rPr lang="ko-KR" altLang="en-US" b="1" dirty="0"/>
              <a:t>를 활용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에니그마와</a:t>
            </a:r>
            <a:r>
              <a:rPr lang="ko-KR" altLang="en-US" dirty="0"/>
              <a:t> 유사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45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ko-KR" altLang="en-US" dirty="0"/>
              <a:t>현대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19318" cy="5057775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ko-KR" altLang="en-US" dirty="0"/>
              <a:t>현대암호의 특징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컴퓨터로 전수조사가 불가능할 정도로 큰 키 크기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체계적인 키 관리 방식이 필요하여 공개키 암호의 등장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컴퓨터의 발전에 따라 키의 크기가 점점 커짐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DES(1977) -&gt; 56</a:t>
            </a:r>
            <a:r>
              <a:rPr lang="ko-KR" altLang="en-US" dirty="0"/>
              <a:t>비트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AES(2000) -&gt; 128, 192, 256</a:t>
            </a:r>
            <a:r>
              <a:rPr lang="ko-KR" altLang="en-US" dirty="0"/>
              <a:t>비트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974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정보보호 서비스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암호와 공개키 암호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 dirty="0"/>
              <a:t>블록 암호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ko-KR" altLang="en-US" dirty="0"/>
              <a:t>현대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9999576" cy="505777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DES(Data Encryption Standard)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IBM</a:t>
            </a:r>
            <a:r>
              <a:rPr lang="ko-KR" altLang="en-US" dirty="0"/>
              <a:t>의 설계를 </a:t>
            </a:r>
            <a:r>
              <a:rPr lang="en-US" altLang="ko-KR" dirty="0"/>
              <a:t>NSA</a:t>
            </a:r>
            <a:r>
              <a:rPr lang="ko-KR" altLang="en-US" dirty="0"/>
              <a:t>가 완성</a:t>
            </a:r>
            <a:r>
              <a:rPr lang="en-US" altLang="ko-KR" dirty="0"/>
              <a:t>, 1977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미국 표준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AES(Advanced Encryption Standard)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DES </a:t>
            </a:r>
            <a:r>
              <a:rPr lang="ko-KR" altLang="en-US" dirty="0"/>
              <a:t>한계를 타파하기 위해 </a:t>
            </a:r>
            <a:r>
              <a:rPr lang="en-US" altLang="ko-KR" dirty="0"/>
              <a:t>1998</a:t>
            </a:r>
            <a:r>
              <a:rPr lang="ko-KR" altLang="en-US" dirty="0"/>
              <a:t>년부터 국제 암호공모사업 추진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2000</a:t>
            </a:r>
            <a:r>
              <a:rPr lang="ko-KR" altLang="en-US" dirty="0"/>
              <a:t>년 벨기에 연구팀의 </a:t>
            </a:r>
            <a:r>
              <a:rPr lang="en-US" altLang="ko-KR" dirty="0" err="1"/>
              <a:t>Rigndael</a:t>
            </a:r>
            <a:r>
              <a:rPr lang="ko-KR" altLang="en-US" dirty="0"/>
              <a:t>이 선정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SEED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국내 </a:t>
            </a:r>
            <a:r>
              <a:rPr lang="ko-KR" altLang="en-US" dirty="0" err="1"/>
              <a:t>민간암호기술</a:t>
            </a:r>
            <a:r>
              <a:rPr lang="ko-KR" altLang="en-US" dirty="0"/>
              <a:t> 활성화를 위해 </a:t>
            </a:r>
            <a:r>
              <a:rPr lang="ko-KR" altLang="en-US" dirty="0" err="1"/>
              <a:t>국보연</a:t>
            </a:r>
            <a:r>
              <a:rPr lang="ko-KR" altLang="en-US" dirty="0"/>
              <a:t> 주도로 개발</a:t>
            </a:r>
            <a:r>
              <a:rPr lang="en-US" altLang="ko-KR" dirty="0"/>
              <a:t>, 2005</a:t>
            </a:r>
            <a:r>
              <a:rPr lang="ko-KR" altLang="en-US" dirty="0"/>
              <a:t>년 </a:t>
            </a:r>
            <a:r>
              <a:rPr lang="en-US" altLang="ko-KR" dirty="0"/>
              <a:t>ISO </a:t>
            </a:r>
            <a:r>
              <a:rPr lang="ko-KR" altLang="en-US" dirty="0"/>
              <a:t>표준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ARIA(Academy, Research Institute, Agency)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전자정부 안전성 강화를 위해 </a:t>
            </a:r>
            <a:r>
              <a:rPr lang="ko-KR" altLang="en-US" dirty="0" err="1"/>
              <a:t>국보연</a:t>
            </a:r>
            <a:r>
              <a:rPr lang="ko-KR" altLang="en-US" dirty="0"/>
              <a:t> 주도로 개발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2004</a:t>
            </a:r>
            <a:r>
              <a:rPr lang="ko-KR" altLang="en-US" dirty="0"/>
              <a:t>년 </a:t>
            </a:r>
            <a:r>
              <a:rPr lang="en-US" altLang="ko-KR" dirty="0"/>
              <a:t>KS </a:t>
            </a:r>
            <a:r>
              <a:rPr lang="ko-KR" altLang="en-US" dirty="0"/>
              <a:t>표준</a:t>
            </a:r>
            <a:r>
              <a:rPr lang="en-US" altLang="ko-KR" dirty="0"/>
              <a:t>, 2008</a:t>
            </a:r>
            <a:r>
              <a:rPr lang="ko-KR" altLang="en-US" dirty="0"/>
              <a:t>년 행정기관 </a:t>
            </a:r>
            <a:r>
              <a:rPr lang="en-US" altLang="ko-KR" dirty="0"/>
              <a:t>VoIP </a:t>
            </a:r>
            <a:r>
              <a:rPr lang="ko-KR" altLang="en-US" dirty="0"/>
              <a:t>규격으로 선정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D1170-3938-47F0-9A99-1AC21823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06" y="0"/>
            <a:ext cx="205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정보보호 서비스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기밀성</a:t>
            </a:r>
            <a:r>
              <a:rPr lang="en-US" altLang="ko-KR" b="1" dirty="0"/>
              <a:t>(Confidentiality)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정보가 의도하지 않게 </a:t>
            </a:r>
            <a:r>
              <a:rPr lang="ko-KR" altLang="en-US" b="1" dirty="0">
                <a:solidFill>
                  <a:srgbClr val="FF0000"/>
                </a:solidFill>
              </a:rPr>
              <a:t>노출되지 않음</a:t>
            </a:r>
            <a:r>
              <a:rPr lang="ko-KR" altLang="en-US" dirty="0"/>
              <a:t>을 보장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무결성</a:t>
            </a:r>
            <a:r>
              <a:rPr lang="en-US" altLang="ko-KR" b="1" dirty="0"/>
              <a:t>(Integrity)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공격자의 의도적인 공격에 </a:t>
            </a:r>
            <a:r>
              <a:rPr lang="ko-KR" altLang="en-US" b="1" dirty="0">
                <a:solidFill>
                  <a:srgbClr val="FF0000"/>
                </a:solidFill>
              </a:rPr>
              <a:t>데이터가 위조 혹은 변조되지 않음</a:t>
            </a:r>
            <a:r>
              <a:rPr lang="ko-KR" altLang="en-US" dirty="0"/>
              <a:t>을 보장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인증</a:t>
            </a:r>
            <a:r>
              <a:rPr lang="en-US" altLang="ko-KR" b="1" dirty="0"/>
              <a:t>(Authentication)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상대방의 </a:t>
            </a:r>
            <a:r>
              <a:rPr lang="ko-KR" altLang="en-US" b="1" dirty="0">
                <a:solidFill>
                  <a:srgbClr val="FF0000"/>
                </a:solidFill>
              </a:rPr>
              <a:t>신원을 보증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부인방지</a:t>
            </a:r>
            <a:r>
              <a:rPr lang="en-US" altLang="ko-KR" b="1" dirty="0"/>
              <a:t>(Non-repudiation)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송</a:t>
            </a:r>
            <a:r>
              <a:rPr lang="en-US" altLang="ko-KR" dirty="0"/>
              <a:t>/</a:t>
            </a:r>
            <a:r>
              <a:rPr lang="ko-KR" altLang="en-US" dirty="0"/>
              <a:t>수신자가 데이터를 보내거나 받은 </a:t>
            </a:r>
            <a:r>
              <a:rPr lang="ko-KR" altLang="en-US" b="1" dirty="0">
                <a:solidFill>
                  <a:srgbClr val="FF0000"/>
                </a:solidFill>
              </a:rPr>
              <a:t>사실을 부인할 수 없도록</a:t>
            </a:r>
            <a:r>
              <a:rPr lang="ko-KR" altLang="en-US" dirty="0"/>
              <a:t>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199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정보보호 서비스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기밀성</a:t>
            </a:r>
            <a:r>
              <a:rPr lang="en-US" altLang="ko-KR" dirty="0"/>
              <a:t>(Confidentiality)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비밀키</a:t>
            </a:r>
            <a:r>
              <a:rPr lang="en-US" altLang="ko-KR" dirty="0"/>
              <a:t>, </a:t>
            </a:r>
            <a:r>
              <a:rPr lang="ko-KR" altLang="en-US" dirty="0"/>
              <a:t>공개키 암호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무결성</a:t>
            </a:r>
            <a:r>
              <a:rPr lang="en-US" altLang="ko-KR" dirty="0"/>
              <a:t>(Integrity)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해시함수</a:t>
            </a:r>
            <a:r>
              <a:rPr lang="en-US" altLang="ko-KR" dirty="0"/>
              <a:t>, MAC, </a:t>
            </a:r>
            <a:r>
              <a:rPr lang="ko-KR" altLang="en-US" dirty="0"/>
              <a:t>인증 암호화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인증</a:t>
            </a:r>
            <a:r>
              <a:rPr lang="en-US" altLang="ko-KR" dirty="0"/>
              <a:t>(Authentication)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패스워드</a:t>
            </a:r>
            <a:r>
              <a:rPr lang="en-US" altLang="ko-KR" dirty="0"/>
              <a:t>, OTP, </a:t>
            </a:r>
            <a:r>
              <a:rPr lang="ko-KR" altLang="en-US" dirty="0"/>
              <a:t>토큰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부인방지</a:t>
            </a:r>
            <a:r>
              <a:rPr lang="en-US" altLang="ko-KR" dirty="0"/>
              <a:t>(Non-repudiation)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전자서명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835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암호와 공개키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비밀키 암호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8B6AE-D3BD-4747-BF4A-430AC02C5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847850"/>
            <a:ext cx="7239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7FCA29-9E97-4A64-83D6-24398B14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42" y="1471525"/>
            <a:ext cx="7543800" cy="4619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암호와 공개키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공개키 </a:t>
            </a:r>
            <a:r>
              <a:rPr lang="ko-KR" altLang="en-US" dirty="0"/>
              <a:t>암호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93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암호와 공개키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A7F6930-BB61-43BB-8369-B61702936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57833"/>
              </p:ext>
            </p:extLst>
          </p:nvPr>
        </p:nvGraphicFramePr>
        <p:xfrm>
          <a:off x="411162" y="1443628"/>
          <a:ext cx="11368161" cy="44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9387">
                  <a:extLst>
                    <a:ext uri="{9D8B030D-6E8A-4147-A177-3AD203B41FA5}">
                      <a16:colId xmlns:a16="http://schemas.microsoft.com/office/drawing/2014/main" val="2332963595"/>
                    </a:ext>
                  </a:extLst>
                </a:gridCol>
                <a:gridCol w="3789387">
                  <a:extLst>
                    <a:ext uri="{9D8B030D-6E8A-4147-A177-3AD203B41FA5}">
                      <a16:colId xmlns:a16="http://schemas.microsoft.com/office/drawing/2014/main" val="3671635015"/>
                    </a:ext>
                  </a:extLst>
                </a:gridCol>
                <a:gridCol w="3789387">
                  <a:extLst>
                    <a:ext uri="{9D8B030D-6E8A-4147-A177-3AD203B41FA5}">
                      <a16:colId xmlns:a16="http://schemas.microsoft.com/office/drawing/2014/main" val="3738545431"/>
                    </a:ext>
                  </a:extLst>
                </a:gridCol>
              </a:tblGrid>
              <a:tr h="11188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345737"/>
                  </a:ext>
                </a:extLst>
              </a:tr>
              <a:tr h="1118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비밀키 암호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빠른 암호화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안전하지 않은 키 교환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972876"/>
                  </a:ext>
                </a:extLst>
              </a:tr>
              <a:tr h="1118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공개키 암호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안전한 키 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느린 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647145"/>
                  </a:ext>
                </a:extLst>
              </a:tr>
              <a:tr h="1118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하이브리드 암호화</a:t>
                      </a:r>
                      <a:endParaRPr lang="en-US" altLang="ko-KR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/>
                        <a:t>공개키 암호로 비밀키 암호화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비밀키 암호로 데이터 암호화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안전한 키 교환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빠른 암호화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1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1152525"/>
            <a:ext cx="11368160" cy="505777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Kerckhoffs</a:t>
            </a:r>
            <a:r>
              <a:rPr lang="en-US" altLang="ko-KR" dirty="0"/>
              <a:t>’ </a:t>
            </a:r>
            <a:r>
              <a:rPr lang="ko-KR" altLang="en-US" dirty="0"/>
              <a:t>원칙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암호의 안전성은 알고리즘의 비밀성에 기반하지 않으며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암호키의 비밀성에만 의존해야 함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공격자는 키를 제외하고 모두 알 수 있다고 가정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공격자 시나리오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암호문 단독 공격</a:t>
            </a:r>
            <a:r>
              <a:rPr lang="en-US" altLang="ko-KR" dirty="0"/>
              <a:t>(Ciphertext only attack)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알려진 </a:t>
            </a:r>
            <a:r>
              <a:rPr lang="ko-KR" altLang="en-US" dirty="0" err="1"/>
              <a:t>평문</a:t>
            </a:r>
            <a:r>
              <a:rPr lang="ko-KR" altLang="en-US" dirty="0"/>
              <a:t> 공격</a:t>
            </a:r>
            <a:r>
              <a:rPr lang="en-US" altLang="ko-KR" dirty="0"/>
              <a:t>(Known plaintext attack)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선택 </a:t>
            </a:r>
            <a:r>
              <a:rPr lang="ko-KR" altLang="en-US" dirty="0" err="1"/>
              <a:t>평문</a:t>
            </a:r>
            <a:r>
              <a:rPr lang="en-US" altLang="ko-KR" dirty="0"/>
              <a:t>/</a:t>
            </a:r>
            <a:r>
              <a:rPr lang="ko-KR" altLang="en-US" dirty="0"/>
              <a:t>암호문 공격</a:t>
            </a:r>
            <a:r>
              <a:rPr lang="en-US" altLang="ko-KR" dirty="0"/>
              <a:t>(Chosen plaintext/ciphertext attack)</a:t>
            </a:r>
          </a:p>
          <a:p>
            <a:pPr lvl="1">
              <a:lnSpc>
                <a:spcPct val="110000"/>
              </a:lnSpc>
            </a:pPr>
            <a:r>
              <a:rPr lang="ko-KR" altLang="en-US" b="1" dirty="0"/>
              <a:t>능동 선택 </a:t>
            </a:r>
            <a:r>
              <a:rPr lang="ko-KR" altLang="en-US" b="1" dirty="0" err="1"/>
              <a:t>평문</a:t>
            </a:r>
            <a:r>
              <a:rPr lang="en-US" altLang="ko-KR" b="1" dirty="0"/>
              <a:t>/</a:t>
            </a:r>
            <a:r>
              <a:rPr lang="ko-KR" altLang="en-US" b="1" dirty="0"/>
              <a:t>암호문 공격</a:t>
            </a:r>
            <a:r>
              <a:rPr lang="en-US" altLang="ko-KR" b="1" dirty="0"/>
              <a:t>(Adaptive chosen plaintext/ciphertext attack)</a:t>
            </a:r>
          </a:p>
          <a:p>
            <a:pPr lvl="2">
              <a:lnSpc>
                <a:spcPct val="110000"/>
              </a:lnSpc>
            </a:pPr>
            <a:r>
              <a:rPr lang="ko-KR" altLang="en-US" b="1" dirty="0"/>
              <a:t>블랙박스 공격으로도 칭함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4905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A845-6306-4EC2-AE69-BF655DA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비밀키 암호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973DB-BAEE-49AB-9557-D6658DAEA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블록암호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일정 크기의 데이터</a:t>
            </a:r>
            <a:r>
              <a:rPr lang="ko-KR" altLang="en-US" dirty="0"/>
              <a:t>에 적용하는 알고리즘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긴 길이의 암호화에는 블록암호를 여러 번 적용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운용모드를 사용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내부 상태변수가 없거나 매우 적음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많이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스트림암호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긴 </a:t>
            </a:r>
            <a:r>
              <a:rPr lang="ko-KR" altLang="en-US" dirty="0" err="1"/>
              <a:t>난수열을</a:t>
            </a:r>
            <a:r>
              <a:rPr lang="ko-KR" altLang="en-US" dirty="0"/>
              <a:t> 생성하여 </a:t>
            </a:r>
            <a:r>
              <a:rPr lang="ko-KR" altLang="en-US" dirty="0" err="1"/>
              <a:t>평문과</a:t>
            </a:r>
            <a:r>
              <a:rPr lang="ko-KR" altLang="en-US" dirty="0"/>
              <a:t> 비트단위로 </a:t>
            </a:r>
            <a:r>
              <a:rPr lang="en-US" altLang="ko-KR" dirty="0"/>
              <a:t>XOR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난수열</a:t>
            </a:r>
            <a:r>
              <a:rPr lang="ko-KR" altLang="en-US" dirty="0"/>
              <a:t> 생성을 위해 큰 내부 상태변수 유지가 필요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적게 사용</a:t>
            </a:r>
          </a:p>
        </p:txBody>
      </p:sp>
    </p:spTree>
    <p:extLst>
      <p:ext uri="{BB962C8B-B14F-4D97-AF65-F5344CB8AC3E}">
        <p14:creationId xmlns:p14="http://schemas.microsoft.com/office/powerpoint/2010/main" val="75625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A845-6306-4EC2-AE69-BF655DA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 dirty="0"/>
              <a:t>블록 암호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ko-KR" altLang="en-US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블록암호 기본 조건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가 있을 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와 그 역인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의 계산이 쉬워야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주어진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에 대해서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는 계산하기 어려워야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고정된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에 대해서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ko-KR" altLang="en-US" dirty="0" err="1"/>
                  <a:t>일방향</a:t>
                </a:r>
                <a:r>
                  <a:rPr lang="ko-KR" altLang="en-US" dirty="0"/>
                  <a:t> 함수여야 함</a:t>
                </a: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 b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3E042CD-A6E9-4074-BE03-4450C325E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80" y="1152525"/>
            <a:ext cx="36576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A845-6306-4EC2-AE69-BF655DA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블록 암호 분석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가정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공격자는 대상 블록 암호의 </a:t>
                </a:r>
                <a:r>
                  <a:rPr lang="ko-KR" altLang="en-US" b="1" dirty="0"/>
                  <a:t>키를 제외한 모든 동작과정을 알고 있음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공격자는 대상 블록 암호에 비밀키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를 사용한 </a:t>
                </a:r>
                <a:r>
                  <a:rPr lang="ko-KR" altLang="en-US" b="1" dirty="0"/>
                  <a:t>블랙박스 구현이 가능함</a:t>
                </a:r>
                <a:endParaRPr lang="en-US" altLang="ko-KR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FF0000"/>
                    </a:solidFill>
                  </a:rPr>
                  <a:t>목표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를 찾기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키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를 만족하는 새로운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찾기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대상 블록 암호가 랜덤 함수와 구별되는 특징을 찾아냄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20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Cryptography</a:t>
            </a:r>
            <a:r>
              <a:rPr lang="ko-KR" altLang="en-US" dirty="0"/>
              <a:t>의 어원은 그리스어로 </a:t>
            </a:r>
            <a:r>
              <a:rPr lang="en-US" altLang="ko-KR" dirty="0"/>
              <a:t>hidden writing</a:t>
            </a:r>
            <a:r>
              <a:rPr lang="ko-KR" altLang="en-US" dirty="0"/>
              <a:t>을 의미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American Heritage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The art or process of writing in or deciphering secret code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Webster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The science or study the techniques of secret writing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일반적인 의미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기밀성과 인증을 제공하는 통신 채널을 제공하는 방법을 연구하는 과학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A845-6306-4EC2-AE69-BF655DA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블록 암호 분석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>
                <a:normAutofit lnSpcReduction="10000"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/>
                  <a:t>Generic </a:t>
                </a:r>
                <a:r>
                  <a:rPr lang="ko-KR" altLang="en-US" dirty="0"/>
                  <a:t>공격</a:t>
                </a:r>
                <a:endParaRPr lang="en-US" altLang="ko-KR" dirty="0"/>
              </a:p>
              <a:p>
                <a:pPr>
                  <a:lnSpc>
                    <a:spcPct val="250000"/>
                  </a:lnSpc>
                </a:pPr>
                <a:r>
                  <a:rPr lang="ko-KR" altLang="en-US" b="1" dirty="0">
                    <a:solidFill>
                      <a:srgbClr val="FF0000"/>
                    </a:solidFill>
                  </a:rPr>
                  <a:t>모든 블록암호에 대해서 성공 가능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250000"/>
                  </a:lnSpc>
                </a:pPr>
                <a:r>
                  <a:rPr lang="ko-KR" altLang="en-US" dirty="0"/>
                  <a:t>전수조사 공격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모든 가능한 키를 하나씩 대입</a:t>
                </a:r>
                <a:endParaRPr lang="en-US" altLang="ko-KR" dirty="0"/>
              </a:p>
              <a:p>
                <a:pPr lvl="1">
                  <a:lnSpc>
                    <a:spcPct val="250000"/>
                  </a:lnSpc>
                </a:pPr>
                <a:r>
                  <a:rPr lang="ko-KR" altLang="en-US" dirty="0"/>
                  <a:t>테이블 공격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모든 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에 대해서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저장</a:t>
                </a:r>
                <a:endParaRPr lang="en-US" altLang="ko-KR" dirty="0"/>
              </a:p>
              <a:p>
                <a:pPr lvl="1">
                  <a:lnSpc>
                    <a:spcPct val="250000"/>
                  </a:lnSpc>
                </a:pPr>
                <a:r>
                  <a:rPr lang="ko-KR" altLang="en-US" dirty="0" err="1"/>
                  <a:t>코드북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공격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로 암호화 한 모든 </a:t>
                </a:r>
                <a:r>
                  <a:rPr lang="ko-KR" altLang="en-US" dirty="0" err="1"/>
                  <a:t>평문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암호문 쌍을 수집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F973DB-BAEE-49AB-9557-D6658DAEA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 b="-1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10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7A845-6306-4EC2-AE69-BF655DA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블록 암호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973DB-BAEE-49AB-9557-D6658DAEA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Short-cut </a:t>
            </a:r>
            <a:r>
              <a:rPr lang="ko-KR" altLang="en-US" dirty="0"/>
              <a:t>공격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암호 알고리즘의 설계에 따라 성공 여부가 다름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Generic </a:t>
            </a:r>
            <a:r>
              <a:rPr lang="ko-KR" altLang="en-US" b="1" dirty="0">
                <a:solidFill>
                  <a:srgbClr val="FF0000"/>
                </a:solidFill>
              </a:rPr>
              <a:t>공격보다 효율적이여야 성공으로 판단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dirty="0"/>
              <a:t>Differential cryptanalysis, Linear cryptanalysis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Higher-order, Truncated, Impossible differential attack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Boomerang/Rectangle attack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Integral attack, Interpolation attack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2081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19318" cy="505777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Encryption(</a:t>
            </a:r>
            <a:r>
              <a:rPr lang="ko-KR" altLang="en-US" dirty="0"/>
              <a:t>암호화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Symmetric key encryption(</a:t>
            </a:r>
            <a:r>
              <a:rPr lang="ko-KR" altLang="en-US" dirty="0"/>
              <a:t>비밀키 암호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Asymmetric key encryption(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Authentication(</a:t>
            </a:r>
            <a:r>
              <a:rPr lang="ko-KR" altLang="en-US" dirty="0"/>
              <a:t>인증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Hash function(</a:t>
            </a:r>
            <a:r>
              <a:rPr lang="ko-KR" altLang="en-US" dirty="0"/>
              <a:t>해시함수</a:t>
            </a:r>
            <a:r>
              <a:rPr lang="en-US" altLang="ko-KR" dirty="0"/>
              <a:t>), Digital signature(</a:t>
            </a:r>
            <a:r>
              <a:rPr lang="ko-KR" altLang="en-US" dirty="0"/>
              <a:t>디지털 서명</a:t>
            </a:r>
            <a:r>
              <a:rPr lang="en-US" altLang="ko-KR" dirty="0"/>
              <a:t>), MAC(</a:t>
            </a:r>
            <a:r>
              <a:rPr lang="ko-KR" altLang="en-US" dirty="0"/>
              <a:t>메시지 인증 코드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Key management(</a:t>
            </a:r>
            <a:r>
              <a:rPr lang="ko-KR" altLang="en-US" dirty="0"/>
              <a:t>키 관리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Security protocols(</a:t>
            </a:r>
            <a:r>
              <a:rPr lang="ko-KR" altLang="en-US" dirty="0"/>
              <a:t>보안 프로토콜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583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16717-2601-47DC-94C3-FCE48D58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003466"/>
            <a:ext cx="10325100" cy="366712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2" y="4376976"/>
            <a:ext cx="11369675" cy="201529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고전 암호</a:t>
            </a:r>
            <a:r>
              <a:rPr lang="en-US" altLang="ko-KR" sz="2000" dirty="0"/>
              <a:t>: </a:t>
            </a:r>
            <a:r>
              <a:rPr lang="ko-KR" altLang="en-US" sz="2000" dirty="0"/>
              <a:t>암호방식 자체가 정보</a:t>
            </a:r>
            <a:r>
              <a:rPr lang="en-US" altLang="ko-KR" sz="2000" dirty="0"/>
              <a:t>/</a:t>
            </a:r>
            <a:r>
              <a:rPr lang="ko-KR" altLang="en-US" sz="2000" dirty="0"/>
              <a:t>키 역할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근대 암호</a:t>
            </a:r>
            <a:r>
              <a:rPr lang="en-US" altLang="ko-KR" sz="2000" dirty="0"/>
              <a:t>: </a:t>
            </a:r>
            <a:r>
              <a:rPr lang="ko-KR" altLang="en-US" sz="2000" dirty="0"/>
              <a:t>기계장치에 의한 자동화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현대 암호</a:t>
            </a:r>
            <a:r>
              <a:rPr lang="en-US" altLang="ko-KR" sz="2000" dirty="0"/>
              <a:t>: </a:t>
            </a:r>
            <a:r>
              <a:rPr lang="ko-KR" altLang="en-US" sz="2000" dirty="0"/>
              <a:t>컴퓨터를 이용한 정보처리</a:t>
            </a:r>
            <a:r>
              <a:rPr lang="en-US" altLang="ko-KR" sz="2000" dirty="0"/>
              <a:t>, ‘</a:t>
            </a:r>
            <a:r>
              <a:rPr lang="ko-KR" altLang="en-US" sz="2000" dirty="0"/>
              <a:t>키</a:t>
            </a:r>
            <a:r>
              <a:rPr lang="en-US" altLang="ko-KR" sz="2000" dirty="0"/>
              <a:t>’ </a:t>
            </a:r>
            <a:r>
              <a:rPr lang="ko-KR" altLang="en-US" sz="2000" dirty="0"/>
              <a:t>요소의 도입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Shannon</a:t>
            </a:r>
            <a:r>
              <a:rPr lang="ko-KR" altLang="en-US" sz="1600" dirty="0"/>
              <a:t>의 정보이론 이후의 암호를 현대 암호로 분류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825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ko-KR" altLang="en-US" dirty="0" err="1"/>
              <a:t>코드북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9E38A4-812F-43FF-9014-E7F84DEB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5" y="1295964"/>
            <a:ext cx="6932190" cy="4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</a:t>
            </a:r>
            <a:r>
              <a:rPr lang="en-US" altLang="ko-KR" dirty="0" err="1"/>
              <a:t>Skytale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105F5-EC25-40A8-B04C-30CCB8B2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1104157"/>
            <a:ext cx="74961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General</a:t>
            </a:r>
            <a:r>
              <a:rPr lang="ko-KR" altLang="en-US" dirty="0"/>
              <a:t> </a:t>
            </a:r>
            <a:r>
              <a:rPr lang="en-US" altLang="ko-KR" dirty="0"/>
              <a:t>transposition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E55F8-3383-4775-A8EB-72C7098C4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40" y="1168898"/>
            <a:ext cx="7020319" cy="52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암호기술의 역사</a:t>
            </a:r>
            <a:r>
              <a:rPr lang="en-US" altLang="ko-KR" dirty="0"/>
              <a:t>: Caesar Cipher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9FF75-71C5-41A9-8334-AEC700BDA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25" y="1333850"/>
            <a:ext cx="5585950" cy="48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9848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1220</Words>
  <Application>Microsoft Office PowerPoint</Application>
  <PresentationFormat>와이드스크린</PresentationFormat>
  <Paragraphs>184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Cambria Math</vt:lpstr>
      <vt:lpstr>CryptoCraft 테마</vt:lpstr>
      <vt:lpstr>제목 테마</vt:lpstr>
      <vt:lpstr>암호인재 인력양성 1차 교육</vt:lpstr>
      <vt:lpstr>PowerPoint 프레젠테이션</vt:lpstr>
      <vt:lpstr> 암호기술의 역사</vt:lpstr>
      <vt:lpstr> 암호기술의 역사</vt:lpstr>
      <vt:lpstr> 암호기술의 역사</vt:lpstr>
      <vt:lpstr> 암호기술의 역사: 코드북</vt:lpstr>
      <vt:lpstr> 암호기술의 역사: Skytale</vt:lpstr>
      <vt:lpstr> 암호기술의 역사: General transposition</vt:lpstr>
      <vt:lpstr> 암호기술의 역사: Caesar Cipher</vt:lpstr>
      <vt:lpstr> 암호기술의 역사: Vigenere</vt:lpstr>
      <vt:lpstr> 암호기술의 역사: Vigenere</vt:lpstr>
      <vt:lpstr> 암호기술의 역사: Enigma</vt:lpstr>
      <vt:lpstr> 암호기술의 역사: Navajo code talkers</vt:lpstr>
      <vt:lpstr> 암호기술의 역사: Shannon의 암호 이론</vt:lpstr>
      <vt:lpstr> 암호기술의 역사: Shannon의 암호 이론</vt:lpstr>
      <vt:lpstr> 암호기술의 역사: Shannon의 암호 이론</vt:lpstr>
      <vt:lpstr> 암호기술의 역사: Shannon의 암호 이론</vt:lpstr>
      <vt:lpstr> 암호기술의 역사: 현대 암호</vt:lpstr>
      <vt:lpstr> 암호기술의 역사: 현대 암호</vt:lpstr>
      <vt:lpstr> 암호기술의 역사: 현대 암호</vt:lpstr>
      <vt:lpstr> 정보보호 서비스</vt:lpstr>
      <vt:lpstr> 정보보호 서비스</vt:lpstr>
      <vt:lpstr> 비밀키 암호와 공개키 암호</vt:lpstr>
      <vt:lpstr> 비밀키 암호와 공개키 암호</vt:lpstr>
      <vt:lpstr> 비밀키 암호와 공개키 암호</vt:lpstr>
      <vt:lpstr> 비밀키 암호</vt:lpstr>
      <vt:lpstr> 비밀키 암호</vt:lpstr>
      <vt:lpstr> 블록 암호</vt:lpstr>
      <vt:lpstr> 블록 암호 분석</vt:lpstr>
      <vt:lpstr> 블록 암호 분석</vt:lpstr>
      <vt:lpstr> 블록 암호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HD</cp:lastModifiedBy>
  <cp:revision>55</cp:revision>
  <dcterms:created xsi:type="dcterms:W3CDTF">2019-03-05T04:29:07Z</dcterms:created>
  <dcterms:modified xsi:type="dcterms:W3CDTF">2020-06-16T16:17:55Z</dcterms:modified>
</cp:coreProperties>
</file>